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47AE3-FF95-40DD-B650-A5F4B2842F6C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ED43C-E891-4531-97CA-CDA25D07E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ED43C-E891-4531-97CA-CDA25D07E1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7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82B-31EF-4D43-8D68-3F7CCFD282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ACA4-AA64-4B23-8DE5-A0B5F634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5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82B-31EF-4D43-8D68-3F7CCFD282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ACA4-AA64-4B23-8DE5-A0B5F634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5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82B-31EF-4D43-8D68-3F7CCFD282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ACA4-AA64-4B23-8DE5-A0B5F634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82B-31EF-4D43-8D68-3F7CCFD282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ACA4-AA64-4B23-8DE5-A0B5F634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8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82B-31EF-4D43-8D68-3F7CCFD282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ACA4-AA64-4B23-8DE5-A0B5F634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0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82B-31EF-4D43-8D68-3F7CCFD282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ACA4-AA64-4B23-8DE5-A0B5F634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82B-31EF-4D43-8D68-3F7CCFD282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ACA4-AA64-4B23-8DE5-A0B5F634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7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82B-31EF-4D43-8D68-3F7CCFD282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ACA4-AA64-4B23-8DE5-A0B5F634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6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82B-31EF-4D43-8D68-3F7CCFD282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ACA4-AA64-4B23-8DE5-A0B5F634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82B-31EF-4D43-8D68-3F7CCFD282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ACA4-AA64-4B23-8DE5-A0B5F634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4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82B-31EF-4D43-8D68-3F7CCFD282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ACA4-AA64-4B23-8DE5-A0B5F634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4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482B-31EF-4D43-8D68-3F7CCFD282D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DACA4-AA64-4B23-8DE5-A0B5F634C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1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2331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+mn-lt"/>
              </a:rPr>
              <a:t>25а группа, здравствуйте!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58291"/>
            <a:ext cx="9144000" cy="4017817"/>
          </a:xfrm>
        </p:spPr>
        <p:txBody>
          <a:bodyPr>
            <a:normAutofit fontScale="70000" lnSpcReduction="20000"/>
          </a:bodyPr>
          <a:lstStyle/>
          <a:p>
            <a:pPr marL="360000" lvl="0" algn="just">
              <a:lnSpc>
                <a:spcPct val="200000"/>
              </a:lnSpc>
            </a:pPr>
            <a:r>
              <a:rPr lang="ru-RU" sz="2800" b="1" i="1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Сегодня мы </a:t>
            </a:r>
            <a:r>
              <a:rPr lang="ru-RU" sz="2800" b="1" i="1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продолжаем изучение темы </a:t>
            </a:r>
            <a:r>
              <a:rPr lang="ru-RU" sz="2800" b="1" i="1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«</a:t>
            </a:r>
            <a:r>
              <a:rPr lang="ru-RU" sz="2800" b="1" i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Calibri" panose="020F0502020204030204" pitchFamily="34" charset="0"/>
                <a:sym typeface="Arial"/>
                <a:rtl val="0"/>
              </a:rPr>
              <a:t>Первообразная и интеграл</a:t>
            </a:r>
            <a:r>
              <a:rPr lang="ru-RU" sz="2800" b="1" i="1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». Для этого необходимо:</a:t>
            </a:r>
          </a:p>
          <a:p>
            <a:pPr marL="360000" lvl="0" indent="-457200" algn="just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ru-RU" sz="2800" b="1" i="1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записать </a:t>
            </a:r>
            <a:r>
              <a:rPr lang="ru-RU" sz="2800" b="1" i="1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новый материал в рабочую тетрадь;</a:t>
            </a:r>
          </a:p>
          <a:p>
            <a:pPr marL="360000" lvl="0" indent="-457200" algn="just"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ru-RU" sz="2800" b="1" i="1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выполнить задание</a:t>
            </a:r>
          </a:p>
          <a:p>
            <a:pPr lvl="0" algn="just">
              <a:lnSpc>
                <a:spcPct val="200000"/>
              </a:lnSpc>
            </a:pPr>
            <a:r>
              <a:rPr lang="ru-RU" sz="2800" b="1" i="1" cap="all" dirty="0">
                <a:solidFill>
                  <a:srgbClr val="000000"/>
                </a:solidFill>
                <a:cs typeface="Arial"/>
                <a:sym typeface="Arial"/>
                <a:rtl val="0"/>
              </a:rPr>
              <a:t/>
            </a:r>
            <a:br>
              <a:rPr lang="ru-RU" sz="2800" b="1" i="1" cap="all" dirty="0">
                <a:solidFill>
                  <a:srgbClr val="000000"/>
                </a:solidFill>
                <a:cs typeface="Arial"/>
                <a:sym typeface="Arial"/>
                <a:rtl val="0"/>
              </a:rPr>
            </a:br>
            <a:endParaRPr lang="ru-RU" sz="280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147964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17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4" y="365125"/>
            <a:ext cx="9940636" cy="1325563"/>
          </a:xfrm>
        </p:spPr>
        <p:txBody>
          <a:bodyPr/>
          <a:lstStyle/>
          <a:p>
            <a:pPr algn="ctr"/>
            <a:r>
              <a:rPr lang="ru-RU" sz="3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Домашнее </a:t>
            </a:r>
            <a:r>
              <a:rPr lang="ru-RU" sz="36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задание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61855" y="4475017"/>
            <a:ext cx="7121236" cy="13849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buClr>
                <a:srgbClr val="FFFFFF"/>
              </a:buClr>
              <a:buSzPct val="166666"/>
            </a:pPr>
            <a:r>
              <a:rPr lang="ru-RU" sz="2800" b="1" dirty="0">
                <a:solidFill>
                  <a:srgbClr val="002060"/>
                </a:solidFill>
                <a:ea typeface="+mj-ea"/>
                <a:cs typeface="Arial"/>
                <a:sym typeface="Arial"/>
                <a:rtl val="0"/>
              </a:rPr>
              <a:t>Фотографию конспекта урока, выполненное задание и домашнее задание</a:t>
            </a:r>
            <a:r>
              <a:rPr lang="en-US" sz="2800" b="1" dirty="0">
                <a:solidFill>
                  <a:srgbClr val="002060"/>
                </a:solidFill>
                <a:ea typeface="+mj-ea"/>
                <a:cs typeface="Arial"/>
                <a:sym typeface="Arial"/>
                <a:rtl val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a typeface="+mj-ea"/>
                <a:cs typeface="Arial"/>
                <a:sym typeface="Arial"/>
                <a:rtl val="0"/>
              </a:rPr>
              <a:t>жду на электронную почту</a:t>
            </a:r>
            <a:endParaRPr lang="ru-RU" sz="2800" kern="0" dirty="0">
              <a:solidFill>
                <a:srgbClr val="FFFFFF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3164" y="1635832"/>
            <a:ext cx="692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</a:rPr>
              <a:t>Найдите первообразные следующих функций: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43" b="-1962"/>
          <a:stretch/>
        </p:blipFill>
        <p:spPr>
          <a:xfrm>
            <a:off x="2022764" y="2356229"/>
            <a:ext cx="3532910" cy="559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 t="1421" r="-136" b="2466"/>
          <a:stretch/>
        </p:blipFill>
        <p:spPr>
          <a:xfrm>
            <a:off x="1898072" y="3250412"/>
            <a:ext cx="6803183" cy="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08" y="365125"/>
            <a:ext cx="10446327" cy="219796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+mn-lt"/>
              </a:rPr>
              <a:t>На прошлом уроке мы познакомились с важнейшими понятиями математического анализа – первообразная функции и интегрирование функции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Давайте вспомним: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5337" r="4319" b="59640"/>
          <a:stretch/>
        </p:blipFill>
        <p:spPr>
          <a:xfrm>
            <a:off x="3824557" y="2812472"/>
            <a:ext cx="4779116" cy="146165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57580" r="3701" b="7004"/>
          <a:stretch/>
        </p:blipFill>
        <p:spPr>
          <a:xfrm>
            <a:off x="3769139" y="4864964"/>
            <a:ext cx="4889952" cy="1510146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735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Приведем несколько примеров первообразной</a:t>
            </a:r>
            <a:endParaRPr lang="ru-RU" sz="28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35" y="1149929"/>
            <a:ext cx="8937892" cy="3879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1745" y="5555673"/>
            <a:ext cx="677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Последний пример показывает, что иногда первообразная может и совпадать с исходной функцией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732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582" y="365125"/>
            <a:ext cx="10183090" cy="17269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latin typeface="+mn-lt"/>
              </a:rPr>
              <a:t>Задание: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i="1" dirty="0" smtClean="0">
                <a:latin typeface="+mn-lt"/>
              </a:rPr>
              <a:t>докажите, что функция                                                                             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r>
              <a:rPr lang="ru-RU" sz="2400" i="1" dirty="0" smtClean="0">
                <a:latin typeface="+mn-lt"/>
              </a:rPr>
              <a:t>является первообразной для функции</a:t>
            </a:r>
            <a:endParaRPr lang="ru-RU" sz="2400" i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1772" b="89464"/>
          <a:stretch/>
        </p:blipFill>
        <p:spPr>
          <a:xfrm>
            <a:off x="5413007" y="896651"/>
            <a:ext cx="4105066" cy="6073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9577" r="63223" b="67404"/>
          <a:stretch/>
        </p:blipFill>
        <p:spPr>
          <a:xfrm>
            <a:off x="6934204" y="1397747"/>
            <a:ext cx="3685307" cy="724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8582" y="2299855"/>
            <a:ext cx="1057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Решение:</a:t>
            </a:r>
          </a:p>
          <a:p>
            <a:r>
              <a:rPr lang="en-US" sz="2400" i="1" dirty="0" smtClean="0"/>
              <a:t>g (x)</a:t>
            </a:r>
            <a:r>
              <a:rPr lang="ru-RU" sz="2400" i="1" dirty="0" smtClean="0"/>
              <a:t>- это первообразная для </a:t>
            </a:r>
            <a:r>
              <a:rPr lang="en-US" sz="2400" i="1" dirty="0" smtClean="0"/>
              <a:t>y (x)</a:t>
            </a:r>
            <a:r>
              <a:rPr lang="ru-RU" sz="2400" i="1" dirty="0" smtClean="0"/>
              <a:t>, если согласно определению, выполняется условие: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996" t="49650" r="81114" b="43202"/>
          <a:stretch/>
        </p:blipFill>
        <p:spPr>
          <a:xfrm>
            <a:off x="1632259" y="3398761"/>
            <a:ext cx="1857607" cy="464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67838" r="17720" b="11542"/>
          <a:stretch/>
        </p:blipFill>
        <p:spPr>
          <a:xfrm>
            <a:off x="1545998" y="4395079"/>
            <a:ext cx="8129415" cy="1094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8582" y="3863163"/>
            <a:ext cx="4484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Проверим, соблюдается ли оно:</a:t>
            </a:r>
            <a:endParaRPr lang="ru-RU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68582" y="5711991"/>
            <a:ext cx="843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Условие выполняется, значит,</a:t>
            </a: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400" i="1" dirty="0">
                <a:solidFill>
                  <a:prstClr val="black"/>
                </a:solidFill>
              </a:rPr>
              <a:t>g (x</a:t>
            </a:r>
            <a:r>
              <a:rPr lang="en-US" sz="2400" i="1" dirty="0" smtClean="0">
                <a:solidFill>
                  <a:prstClr val="black"/>
                </a:solidFill>
              </a:rPr>
              <a:t>)</a:t>
            </a:r>
            <a:r>
              <a:rPr lang="ru-RU" sz="2400" i="1" dirty="0" smtClean="0">
                <a:solidFill>
                  <a:prstClr val="black"/>
                </a:solidFill>
              </a:rPr>
              <a:t> – это первообразная </a:t>
            </a:r>
            <a:r>
              <a:rPr lang="en-US" sz="2400" i="1" dirty="0">
                <a:solidFill>
                  <a:prstClr val="black"/>
                </a:solidFill>
              </a:rPr>
              <a:t>y (x)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1636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08" y="365125"/>
            <a:ext cx="9954491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Первообразные встречаются и в ряде практических задач, особенно в тех, где рассматривается движение тел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2733" t="23847" r="53393" b="44578"/>
          <a:stretch/>
        </p:blipFill>
        <p:spPr>
          <a:xfrm>
            <a:off x="1510144" y="1524433"/>
            <a:ext cx="3446742" cy="2493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5881" t="9986" r="6314" b="53207"/>
          <a:stretch/>
        </p:blipFill>
        <p:spPr>
          <a:xfrm>
            <a:off x="8620988" y="4231869"/>
            <a:ext cx="3335485" cy="2446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5847" t="46794" r="30676" b="9429"/>
          <a:stretch/>
        </p:blipFill>
        <p:spPr>
          <a:xfrm>
            <a:off x="5067722" y="2639290"/>
            <a:ext cx="3443297" cy="26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7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5" y="304800"/>
            <a:ext cx="10543309" cy="57912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latin typeface="+mn-lt"/>
              </a:rPr>
              <a:t>Задание:</a:t>
            </a:r>
            <a:br>
              <a:rPr lang="ru-RU" sz="2000" b="1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Автомобиль разгоняется от 0 до 40 м/с за 4 секунды. Какое расстояние проедет эта машина за эти 4 секунды, если разгон осуществляется равномерно</a:t>
            </a:r>
            <a:r>
              <a:rPr lang="ru-RU" sz="2000" i="1" dirty="0" smtClean="0">
                <a:latin typeface="+mn-lt"/>
              </a:rPr>
              <a:t>?</a:t>
            </a:r>
            <a:br>
              <a:rPr lang="ru-RU" sz="2000" i="1" dirty="0" smtClean="0">
                <a:latin typeface="+mn-lt"/>
              </a:rPr>
            </a:br>
            <a:r>
              <a:rPr lang="ru-RU" sz="2000" b="1" i="1" dirty="0" smtClean="0">
                <a:latin typeface="+mn-lt"/>
              </a:rPr>
              <a:t>Решение:</a:t>
            </a:r>
            <a:br>
              <a:rPr lang="ru-RU" sz="2000" b="1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Если за 4 секунды машина разгоняется до 40 м/с, то за одну секунду она увеличивает скорость на </a:t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40:4 =10 м/с.</a:t>
            </a:r>
            <a:r>
              <a:rPr lang="ru-RU" sz="2000" i="1" dirty="0" smtClean="0">
                <a:latin typeface="+mn-lt"/>
              </a:rPr>
              <a:t/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Тогда функция, описывающая зависимость скорости автомобиля от времени разгона, будет выглядеть так: </a:t>
            </a:r>
            <a:br>
              <a:rPr lang="ru-RU" sz="2000" i="1" dirty="0" smtClean="0">
                <a:latin typeface="+mn-lt"/>
              </a:rPr>
            </a:br>
            <a:r>
              <a:rPr lang="en-US" sz="2000" i="1" dirty="0" smtClean="0">
                <a:latin typeface="+mn-lt"/>
              </a:rPr>
              <a:t>v (t)=10t</a:t>
            </a:r>
            <a:r>
              <a:rPr lang="ru-RU" sz="2000" i="1" dirty="0" smtClean="0">
                <a:latin typeface="+mn-lt"/>
              </a:rPr>
              <a:t>.</a:t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Попытаемся найти функцию </a:t>
            </a:r>
            <a:r>
              <a:rPr lang="en-US" sz="2000" i="1" dirty="0" smtClean="0">
                <a:latin typeface="+mn-lt"/>
              </a:rPr>
              <a:t>S (t)</a:t>
            </a:r>
            <a:r>
              <a:rPr lang="ru-RU" sz="2000" i="1" dirty="0" smtClean="0">
                <a:latin typeface="+mn-lt"/>
              </a:rPr>
              <a:t>. Можно догадаться, что нам подходит функция </a:t>
            </a:r>
            <a:r>
              <a:rPr lang="en-US" sz="2000" i="1" dirty="0" smtClean="0">
                <a:latin typeface="+mn-lt"/>
              </a:rPr>
              <a:t>S (t) = 5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30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Действительно, если взять производную от </a:t>
            </a:r>
            <a:r>
              <a:rPr lang="en-US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 (t</a:t>
            </a:r>
            <a: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то получим </a:t>
            </a:r>
            <a:r>
              <a:rPr lang="en-US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 (t</a:t>
            </a:r>
            <a: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S</a:t>
            </a:r>
            <a:r>
              <a:rPr lang="en-US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' = </a:t>
            </a:r>
            <a: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30000" dirty="0" smtClean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)' </a:t>
            </a:r>
            <a:r>
              <a:rPr lang="en-US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2t </a:t>
            </a:r>
            <a:r>
              <a:rPr lang="en-US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10t</a:t>
            </a:r>
            <a:b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Осталось лишь подставить в функцию </a:t>
            </a:r>
            <a:r>
              <a:rPr lang="en-US" sz="20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 (t</a:t>
            </a:r>
            <a: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значение </a:t>
            </a:r>
            <a: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 4:</a:t>
            </a:r>
            <a: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ru-RU" sz="20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(4) = 5 ●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= 5 ●16 = 80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метров</a:t>
            </a:r>
            <a:endParaRPr lang="ru-RU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655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415" r="87822" b="89274"/>
          <a:stretch/>
        </p:blipFill>
        <p:spPr>
          <a:xfrm>
            <a:off x="1672719" y="1032893"/>
            <a:ext cx="838634" cy="263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272" y="365122"/>
            <a:ext cx="10238510" cy="5439933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+mn-lt"/>
              </a:rPr>
              <a:t>Рассмотрим функцию:</a:t>
            </a:r>
            <a:br>
              <a:rPr lang="ru-RU" sz="2000" i="1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Вычислим ее производную и обозначим ее как функцию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:</a:t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/>
            </a:r>
            <a:br>
              <a:rPr lang="ru-RU" sz="2000" i="1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Очевидно, что </a:t>
            </a:r>
            <a:r>
              <a:rPr lang="en-US" sz="2000" i="1" dirty="0" smtClean="0">
                <a:latin typeface="+mn-lt"/>
              </a:rPr>
              <a:t>g – </a:t>
            </a:r>
            <a:r>
              <a:rPr lang="ru-RU" sz="2000" i="1" dirty="0" smtClean="0">
                <a:latin typeface="+mn-lt"/>
              </a:rPr>
              <a:t>это первообразная для </a:t>
            </a:r>
            <a:r>
              <a:rPr lang="en-US" sz="2000" i="1" dirty="0" smtClean="0">
                <a:latin typeface="+mn-lt"/>
              </a:rPr>
              <a:t>y.</a:t>
            </a:r>
            <a:r>
              <a:rPr lang="ru-RU" sz="2000" i="1" dirty="0" smtClean="0">
                <a:latin typeface="+mn-lt"/>
              </a:rPr>
              <a:t> Далее рассмотрим еще одну функцию:</a:t>
            </a:r>
            <a:br>
              <a:rPr lang="ru-RU" sz="2000" i="1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Также продифференцируем ее:</a:t>
            </a:r>
            <a:r>
              <a:rPr lang="ru-RU" sz="2000" i="1" dirty="0">
                <a:latin typeface="+mn-lt"/>
              </a:rPr>
              <a:t/>
            </a:r>
            <a:br>
              <a:rPr lang="ru-RU" sz="2000" i="1" dirty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Оказывается, что и  эта функции </a:t>
            </a:r>
            <a:r>
              <a:rPr lang="en-US" sz="2000" i="1" dirty="0" smtClean="0">
                <a:latin typeface="+mn-lt"/>
              </a:rPr>
              <a:t>g </a:t>
            </a:r>
            <a:r>
              <a:rPr lang="ru-RU" sz="2000" i="1" dirty="0" smtClean="0">
                <a:latin typeface="+mn-lt"/>
              </a:rPr>
              <a:t>является первообразной для функции </a:t>
            </a:r>
            <a:r>
              <a:rPr lang="en-US" sz="2000" i="1" dirty="0" smtClean="0">
                <a:latin typeface="+mn-lt"/>
              </a:rPr>
              <a:t>y</a:t>
            </a:r>
            <a:r>
              <a:rPr lang="ru-RU" sz="2000" i="1" dirty="0" smtClean="0">
                <a:latin typeface="+mn-lt"/>
              </a:rPr>
              <a:t>. То есть у одной функции у = 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000" i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есть сразу две первообразных:</a:t>
            </a:r>
            <a:r>
              <a:rPr lang="ru-RU" sz="2000" i="1" dirty="0">
                <a:latin typeface="+mn-lt"/>
              </a:rPr>
              <a:t/>
            </a:r>
            <a:br>
              <a:rPr lang="ru-RU" sz="2000" i="1" dirty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</a:t>
            </a:r>
            <a:br>
              <a:rPr lang="ru-RU" sz="20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t="27665" r="72882" b="61814"/>
          <a:stretch/>
        </p:blipFill>
        <p:spPr>
          <a:xfrm>
            <a:off x="1773382" y="1690254"/>
            <a:ext cx="2173653" cy="457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57" t="62858" r="84160" b="28677"/>
          <a:stretch/>
        </p:blipFill>
        <p:spPr>
          <a:xfrm>
            <a:off x="1773382" y="2500963"/>
            <a:ext cx="1288473" cy="3992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522" t="87383" r="39734" b="3765"/>
          <a:stretch/>
        </p:blipFill>
        <p:spPr>
          <a:xfrm>
            <a:off x="1626006" y="3364044"/>
            <a:ext cx="5173385" cy="4074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09" t="3405" r="87623" b="89532"/>
          <a:stretch/>
        </p:blipFill>
        <p:spPr>
          <a:xfrm>
            <a:off x="1773382" y="1092137"/>
            <a:ext cx="935182" cy="2909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944" y="4443381"/>
            <a:ext cx="969348" cy="4084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336" y="4449477"/>
            <a:ext cx="1286367" cy="4023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0973" y="5486683"/>
            <a:ext cx="728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Более того, можно доказать, что у любой функции, есть бесконечное количество первообразных!</a:t>
            </a:r>
          </a:p>
        </p:txBody>
      </p:sp>
    </p:spTree>
    <p:extLst>
      <p:ext uri="{BB962C8B-B14F-4D97-AF65-F5344CB8AC3E}">
        <p14:creationId xmlns:p14="http://schemas.microsoft.com/office/powerpoint/2010/main" val="16999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09" y="462107"/>
            <a:ext cx="10113818" cy="2073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+mn-lt"/>
              </a:rPr>
              <a:t>Действительно, рассмотрим сразу все функции: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                                   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где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С – некоторая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константа. В данном случае можно сказать, что мы рассматриваем не одну функцию, а семейство функций.</a:t>
            </a:r>
            <a:b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 Продифференцируем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g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/>
              </a:rPr>
              <a:t>:                                                                  </a:t>
            </a:r>
            <a:endParaRPr lang="ru-RU" sz="20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038" y="1009425"/>
            <a:ext cx="1309254" cy="580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038" y="2445391"/>
            <a:ext cx="4980708" cy="6593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9309" y="2997786"/>
            <a:ext cx="10501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Мы видим, что у всех функции этого семейства, независимо от значения параметра </a:t>
            </a:r>
            <a:r>
              <a:rPr lang="ru-RU" b="1" dirty="0" smtClean="0"/>
              <a:t>С</a:t>
            </a:r>
            <a:r>
              <a:rPr lang="ru-RU" dirty="0" smtClean="0"/>
              <a:t>, производная одинакова. Здесь </a:t>
            </a:r>
            <a:r>
              <a:rPr lang="ru-RU" b="1" dirty="0" smtClean="0"/>
              <a:t>С</a:t>
            </a:r>
            <a:r>
              <a:rPr lang="ru-RU" dirty="0" smtClean="0"/>
              <a:t> может принимать любое действительное значение. Так как действительных чисел бесконечно много, то и количество функций, образующих семейство, также бесконечно.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Данная особенность операции интегрирования может быть сформулирована в виде следующей теоремы: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197" t="5235" r="1484" b="4327"/>
          <a:stretch/>
        </p:blipFill>
        <p:spPr>
          <a:xfrm>
            <a:off x="4294908" y="4710545"/>
            <a:ext cx="4100947" cy="1662546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532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365125"/>
            <a:ext cx="9867899" cy="132556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00"/>
                </a:solidFill>
                <a:latin typeface="+mn-lt"/>
              </a:rPr>
              <a:t>Выполните задание:</a:t>
            </a:r>
            <a:br>
              <a:rPr lang="ru-RU" sz="3200" b="1" i="1" dirty="0" smtClean="0">
                <a:solidFill>
                  <a:srgbClr val="000000"/>
                </a:solidFill>
                <a:latin typeface="+mn-lt"/>
              </a:rPr>
            </a:br>
            <a:r>
              <a:rPr lang="ru-RU" sz="3200" i="1" dirty="0" smtClean="0">
                <a:solidFill>
                  <a:srgbClr val="000000"/>
                </a:solidFill>
                <a:latin typeface="+mn-lt"/>
              </a:rPr>
              <a:t>найдите </a:t>
            </a:r>
            <a:r>
              <a:rPr lang="ru-RU" sz="3200" i="1" dirty="0">
                <a:solidFill>
                  <a:srgbClr val="000000"/>
                </a:solidFill>
                <a:latin typeface="+mn-lt"/>
              </a:rPr>
              <a:t>первообразные следующих функций:</a:t>
            </a:r>
            <a:endParaRPr lang="ru-RU" sz="3200" i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62298" b="271"/>
          <a:stretch/>
        </p:blipFill>
        <p:spPr>
          <a:xfrm>
            <a:off x="1485901" y="2790826"/>
            <a:ext cx="3328988" cy="495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7" t="-2944"/>
          <a:stretch/>
        </p:blipFill>
        <p:spPr>
          <a:xfrm>
            <a:off x="1485901" y="3560117"/>
            <a:ext cx="5464299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2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527</Words>
  <Application>Microsoft Office PowerPoint</Application>
  <PresentationFormat>Широкоэкранный</PresentationFormat>
  <Paragraphs>26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25а группа, здравствуйте!</vt:lpstr>
      <vt:lpstr>На прошлом уроке мы познакомились с важнейшими понятиями математического анализа – первообразная функции и интегрирование функции  Давайте вспомним:</vt:lpstr>
      <vt:lpstr>Приведем несколько примеров первообразной</vt:lpstr>
      <vt:lpstr>Задание:  докажите, что функция                                                                               является первообразной для функции</vt:lpstr>
      <vt:lpstr>Первообразные встречаются и в ряде практических задач, особенно в тех, где рассматривается движение тел</vt:lpstr>
      <vt:lpstr>Задание: Автомобиль разгоняется от 0 до 40 м/с за 4 секунды. Какое расстояние проедет эта машина за эти 4 секунды, если разгон осуществляется равномерно? Решение: Если за 4 секунды машина разгоняется до 40 м/с, то за одну секунду она увеличивает скорость на  40:4 =10 м/с. Тогда функция, описывающая зависимость скорости автомобиля от времени разгона, будет выглядеть так:  v (t)=10t. Попытаемся найти функцию S (t). Можно догадаться, что нам подходит функция S (t) = 5t2 Действительно, если взять производную от S (t), то получим v (t):   S' = (5t2)' = 5*2t = 10t Осталось лишь подставить в функцию S (t) значение t = 4:  S (4) = 5 ● 42   = 5 ●16 = 80 м Ответ: 80 метров</vt:lpstr>
      <vt:lpstr>Рассмотрим функцию:  Вычислим ее производную и обозначим ее как функцию y:   Очевидно, что g – это первообразная для y. Далее рассмотрим еще одну функцию:   Также продифференцируем ее:   Оказывается, что и  эта функции g является первообразной для функции y. То есть у одной функции у = 4x3   есть сразу две первообразных:                  </vt:lpstr>
      <vt:lpstr>Действительно, рассмотрим сразу все функции:                                      где С – некоторая константа. В данном случае можно сказать, что мы рассматриваем не одну функцию, а семейство функций.  Продифференцируем g:                                                                  </vt:lpstr>
      <vt:lpstr>Выполните задание: найдите первообразные следующих функций: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Семинякина Елена</dc:creator>
  <cp:lastModifiedBy>Семинякина Елена</cp:lastModifiedBy>
  <cp:revision>27</cp:revision>
  <dcterms:created xsi:type="dcterms:W3CDTF">2020-04-04T21:09:39Z</dcterms:created>
  <dcterms:modified xsi:type="dcterms:W3CDTF">2020-04-05T13:36:08Z</dcterms:modified>
</cp:coreProperties>
</file>